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CE6"/>
    <a:srgbClr val="A2C2E6"/>
    <a:srgbClr val="91A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945" autoAdjust="0"/>
    <p:restoredTop sz="99421" autoAdjust="0"/>
  </p:normalViewPr>
  <p:slideViewPr>
    <p:cSldViewPr snapToGrid="0" snapToObjects="1">
      <p:cViewPr varScale="1">
        <p:scale>
          <a:sx n="24" d="100"/>
          <a:sy n="24" d="100"/>
        </p:scale>
        <p:origin x="2058" y="126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GRNmap:F16/Present:Klein_GRNmap_Fall2016:GRNmap_Testing:Fifteen_Gene_Networks:Bar-Chart-Analysis_BK20161116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GRNmap:F16/Present:Klein_GRNmap_Fall2016:GRNmap_Testing:Fifteen_Gene_Networks:Bar-Chart-Analysis_BK20161116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klein7\Desktop\posterdata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optimized_production_rates!$B$1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optimized_production_rates!$B$2:$B$28</c:f>
              <c:numCache>
                <c:formatCode>General</c:formatCode>
                <c:ptCount val="27"/>
                <c:pt idx="0">
                  <c:v>5.7591382252151602E-2</c:v>
                </c:pt>
                <c:pt idx="1">
                  <c:v>0.13386077051995099</c:v>
                </c:pt>
                <c:pt idx="2">
                  <c:v>0.290004958317571</c:v>
                </c:pt>
                <c:pt idx="3">
                  <c:v>0.15817971463889499</c:v>
                </c:pt>
                <c:pt idx="4">
                  <c:v>1.5298861943696069</c:v>
                </c:pt>
                <c:pt idx="5">
                  <c:v>1.152815987887547</c:v>
                </c:pt>
                <c:pt idx="8">
                  <c:v>0.18121602900685599</c:v>
                </c:pt>
                <c:pt idx="10">
                  <c:v>0.360109759485015</c:v>
                </c:pt>
                <c:pt idx="11">
                  <c:v>2.3447714372178519</c:v>
                </c:pt>
                <c:pt idx="12">
                  <c:v>0.48329066717021701</c:v>
                </c:pt>
                <c:pt idx="16">
                  <c:v>0.57385254198006297</c:v>
                </c:pt>
                <c:pt idx="19">
                  <c:v>1.0066312765505001</c:v>
                </c:pt>
                <c:pt idx="21">
                  <c:v>0.22781834436110601</c:v>
                </c:pt>
                <c:pt idx="24">
                  <c:v>0.15130237614051401</c:v>
                </c:pt>
                <c:pt idx="25">
                  <c:v>0.78559345347797105</c:v>
                </c:pt>
                <c:pt idx="26">
                  <c:v>0.12653346989016601</c:v>
                </c:pt>
              </c:numCache>
            </c:numRef>
          </c:val>
        </c:ser>
        <c:ser>
          <c:idx val="1"/>
          <c:order val="1"/>
          <c:tx>
            <c:strRef>
              <c:f>optimized_production_rates!$C$1</c:f>
              <c:strCache>
                <c:ptCount val="1"/>
                <c:pt idx="0">
                  <c:v>CIN5 (14 Genes)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optimized_production_rates!$C$2:$C$28</c:f>
              <c:numCache>
                <c:formatCode>General</c:formatCode>
                <c:ptCount val="27"/>
                <c:pt idx="5">
                  <c:v>1.579163579398172</c:v>
                </c:pt>
                <c:pt idx="9">
                  <c:v>0.225272266318016</c:v>
                </c:pt>
                <c:pt idx="10">
                  <c:v>0.417362842583617</c:v>
                </c:pt>
                <c:pt idx="11">
                  <c:v>1.07963771087577</c:v>
                </c:pt>
                <c:pt idx="12">
                  <c:v>0.51222056808063299</c:v>
                </c:pt>
                <c:pt idx="15">
                  <c:v>0.27248047625776201</c:v>
                </c:pt>
                <c:pt idx="16">
                  <c:v>2.1829600017133841</c:v>
                </c:pt>
                <c:pt idx="18">
                  <c:v>0.29582842416788502</c:v>
                </c:pt>
                <c:pt idx="19">
                  <c:v>1.4100764540341659</c:v>
                </c:pt>
                <c:pt idx="20">
                  <c:v>0.60120437910191704</c:v>
                </c:pt>
                <c:pt idx="21">
                  <c:v>0.335473197660211</c:v>
                </c:pt>
                <c:pt idx="22">
                  <c:v>1.139993753009473</c:v>
                </c:pt>
                <c:pt idx="24">
                  <c:v>1.882566711793038</c:v>
                </c:pt>
                <c:pt idx="25">
                  <c:v>1.366806469059578</c:v>
                </c:pt>
              </c:numCache>
            </c:numRef>
          </c:val>
        </c:ser>
        <c:ser>
          <c:idx val="2"/>
          <c:order val="2"/>
          <c:tx>
            <c:strRef>
              <c:f>optimized_production_rates!$D$1</c:f>
              <c:strCache>
                <c:ptCount val="1"/>
                <c:pt idx="0">
                  <c:v>CIN5 (17 Genes)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optimized_production_rates!$D$2:$D$28</c:f>
              <c:numCache>
                <c:formatCode>General</c:formatCode>
                <c:ptCount val="27"/>
                <c:pt idx="1">
                  <c:v>0.22329528594739401</c:v>
                </c:pt>
                <c:pt idx="5">
                  <c:v>0.84637459596616704</c:v>
                </c:pt>
                <c:pt idx="9">
                  <c:v>0.23277681597458399</c:v>
                </c:pt>
                <c:pt idx="10">
                  <c:v>0.28888759496266903</c:v>
                </c:pt>
                <c:pt idx="11">
                  <c:v>1.2711031609271299</c:v>
                </c:pt>
                <c:pt idx="12">
                  <c:v>0.54589292261908695</c:v>
                </c:pt>
                <c:pt idx="14">
                  <c:v>0.14425345439307799</c:v>
                </c:pt>
                <c:pt idx="15">
                  <c:v>0.26740959803060199</c:v>
                </c:pt>
                <c:pt idx="16">
                  <c:v>2.6109107448332618</c:v>
                </c:pt>
                <c:pt idx="18">
                  <c:v>0.199580066058165</c:v>
                </c:pt>
                <c:pt idx="19">
                  <c:v>0.58640787835643005</c:v>
                </c:pt>
                <c:pt idx="20">
                  <c:v>0.247103713073766</c:v>
                </c:pt>
                <c:pt idx="21">
                  <c:v>0.27582016376437302</c:v>
                </c:pt>
                <c:pt idx="22">
                  <c:v>0.81828204092532797</c:v>
                </c:pt>
                <c:pt idx="24">
                  <c:v>0.74624755437672097</c:v>
                </c:pt>
                <c:pt idx="25">
                  <c:v>1.1141249263073909</c:v>
                </c:pt>
                <c:pt idx="26">
                  <c:v>0.13219442533123499</c:v>
                </c:pt>
              </c:numCache>
            </c:numRef>
          </c:val>
        </c:ser>
        <c:ser>
          <c:idx val="3"/>
          <c:order val="3"/>
          <c:tx>
            <c:strRef>
              <c:f>optimized_production_rates!$E$1</c:f>
              <c:strCache>
                <c:ptCount val="1"/>
                <c:pt idx="0">
                  <c:v>GLN3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optimized_production_rates!$E$2:$E$28</c:f>
              <c:numCache>
                <c:formatCode>General</c:formatCode>
                <c:ptCount val="27"/>
                <c:pt idx="5">
                  <c:v>1.271003641243315</c:v>
                </c:pt>
                <c:pt idx="7">
                  <c:v>0.160845843960781</c:v>
                </c:pt>
                <c:pt idx="9">
                  <c:v>0.22037037495467099</c:v>
                </c:pt>
                <c:pt idx="10">
                  <c:v>0.28447758046636601</c:v>
                </c:pt>
                <c:pt idx="11">
                  <c:v>1.256925871713203</c:v>
                </c:pt>
                <c:pt idx="12">
                  <c:v>0.18292618613422301</c:v>
                </c:pt>
                <c:pt idx="16">
                  <c:v>0.52015651921259698</c:v>
                </c:pt>
                <c:pt idx="17">
                  <c:v>1.3203477519170901</c:v>
                </c:pt>
                <c:pt idx="19">
                  <c:v>1.197329360217946</c:v>
                </c:pt>
                <c:pt idx="21">
                  <c:v>0.28779839939802498</c:v>
                </c:pt>
                <c:pt idx="22">
                  <c:v>2.305777244259648</c:v>
                </c:pt>
                <c:pt idx="23">
                  <c:v>1.576533678867146</c:v>
                </c:pt>
                <c:pt idx="24">
                  <c:v>0.53884152986947698</c:v>
                </c:pt>
                <c:pt idx="25">
                  <c:v>0.79251191598987503</c:v>
                </c:pt>
              </c:numCache>
            </c:numRef>
          </c:val>
        </c:ser>
        <c:ser>
          <c:idx val="4"/>
          <c:order val="4"/>
          <c:tx>
            <c:strRef>
              <c:f>optimized_production_rates!$F$1</c:f>
              <c:strCache>
                <c:ptCount val="1"/>
                <c:pt idx="0">
                  <c:v>HAP4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optimized_production_rates!$F$2:$F$28</c:f>
              <c:numCache>
                <c:formatCode>General</c:formatCode>
                <c:ptCount val="27"/>
                <c:pt idx="1">
                  <c:v>0.16323432499926999</c:v>
                </c:pt>
                <c:pt idx="4">
                  <c:v>2.0267702430394281</c:v>
                </c:pt>
                <c:pt idx="5">
                  <c:v>0.95113555195011801</c:v>
                </c:pt>
                <c:pt idx="9">
                  <c:v>0.23511012771516701</c:v>
                </c:pt>
                <c:pt idx="10">
                  <c:v>0.28784140104497202</c:v>
                </c:pt>
                <c:pt idx="11">
                  <c:v>1.6725818440222211</c:v>
                </c:pt>
                <c:pt idx="12">
                  <c:v>0.23866431013598699</c:v>
                </c:pt>
                <c:pt idx="16">
                  <c:v>0.88242405770613996</c:v>
                </c:pt>
                <c:pt idx="19">
                  <c:v>1.20939642555566</c:v>
                </c:pt>
                <c:pt idx="20">
                  <c:v>0.32038832328011102</c:v>
                </c:pt>
                <c:pt idx="21">
                  <c:v>0.24117622274449799</c:v>
                </c:pt>
                <c:pt idx="22">
                  <c:v>1.249745969462271</c:v>
                </c:pt>
                <c:pt idx="24">
                  <c:v>0.34107830277955498</c:v>
                </c:pt>
                <c:pt idx="25">
                  <c:v>0.86462662584286099</c:v>
                </c:pt>
                <c:pt idx="26">
                  <c:v>0.12981371615489501</c:v>
                </c:pt>
              </c:numCache>
            </c:numRef>
          </c:val>
        </c:ser>
        <c:ser>
          <c:idx val="5"/>
          <c:order val="5"/>
          <c:tx>
            <c:strRef>
              <c:f>optimized_production_rates!$G$1</c:f>
              <c:strCache>
                <c:ptCount val="1"/>
                <c:pt idx="0">
                  <c:v>ZAP1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optimized_production_rates!$G$2:$G$28</c:f>
              <c:numCache>
                <c:formatCode>General</c:formatCode>
                <c:ptCount val="27"/>
                <c:pt idx="0">
                  <c:v>5.7565890194701798E-2</c:v>
                </c:pt>
                <c:pt idx="1">
                  <c:v>0.231454349066301</c:v>
                </c:pt>
                <c:pt idx="5">
                  <c:v>1.9156809251889879</c:v>
                </c:pt>
                <c:pt idx="6">
                  <c:v>0.291666931117113</c:v>
                </c:pt>
                <c:pt idx="8">
                  <c:v>4.5606823045845402E-2</c:v>
                </c:pt>
                <c:pt idx="9">
                  <c:v>0.22779550926858999</c:v>
                </c:pt>
                <c:pt idx="10">
                  <c:v>1.3572035748040749</c:v>
                </c:pt>
                <c:pt idx="11">
                  <c:v>1.7046201005100139</c:v>
                </c:pt>
                <c:pt idx="12">
                  <c:v>0.23899233341381601</c:v>
                </c:pt>
                <c:pt idx="13">
                  <c:v>0.107908965419494</c:v>
                </c:pt>
                <c:pt idx="14">
                  <c:v>0.14293595507207599</c:v>
                </c:pt>
                <c:pt idx="15">
                  <c:v>0.30759423527027502</c:v>
                </c:pt>
                <c:pt idx="16">
                  <c:v>1.3538832407580681</c:v>
                </c:pt>
                <c:pt idx="17">
                  <c:v>1.4053763683375109</c:v>
                </c:pt>
                <c:pt idx="21">
                  <c:v>0.21276403967125601</c:v>
                </c:pt>
                <c:pt idx="26">
                  <c:v>0.130661697450904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201760"/>
        <c:axId val="175202880"/>
      </c:barChart>
      <c:catAx>
        <c:axId val="1752017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75202880"/>
        <c:crosses val="autoZero"/>
        <c:auto val="1"/>
        <c:lblAlgn val="ctr"/>
        <c:lblOffset val="100"/>
        <c:noMultiLvlLbl val="0"/>
      </c:catAx>
      <c:valAx>
        <c:axId val="1752028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752017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809672591709329"/>
          <c:y val="0.33866278601008748"/>
          <c:w val="0.15190327408290669"/>
          <c:h val="0.31742634812613901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100" b="1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optimized_threshold_b!$B$1</c:f>
              <c:strCache>
                <c:ptCount val="1"/>
                <c:pt idx="0">
                  <c:v>WT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optimized_threshold_b!$B$2:$B$28</c:f>
              <c:numCache>
                <c:formatCode>General</c:formatCode>
                <c:ptCount val="27"/>
                <c:pt idx="0">
                  <c:v>0</c:v>
                </c:pt>
                <c:pt idx="1">
                  <c:v>0.26212402839708199</c:v>
                </c:pt>
                <c:pt idx="2">
                  <c:v>4.5168564931748101</c:v>
                </c:pt>
                <c:pt idx="3">
                  <c:v>1.3581243044260709</c:v>
                </c:pt>
                <c:pt idx="4">
                  <c:v>0.76411388816062997</c:v>
                </c:pt>
                <c:pt idx="5">
                  <c:v>2.6975637872373772</c:v>
                </c:pt>
                <c:pt idx="8">
                  <c:v>2.422825031475718</c:v>
                </c:pt>
                <c:pt idx="10">
                  <c:v>1.344126332267894</c:v>
                </c:pt>
                <c:pt idx="11">
                  <c:v>-1.745139746659776</c:v>
                </c:pt>
                <c:pt idx="12">
                  <c:v>1.312883162398218</c:v>
                </c:pt>
                <c:pt idx="16">
                  <c:v>0.89612965557754198</c:v>
                </c:pt>
                <c:pt idx="19">
                  <c:v>1.2433807255932121</c:v>
                </c:pt>
                <c:pt idx="21">
                  <c:v>-3.3940648480900402</c:v>
                </c:pt>
                <c:pt idx="24">
                  <c:v>0.31282387775833198</c:v>
                </c:pt>
                <c:pt idx="25">
                  <c:v>2.9816172593664301</c:v>
                </c:pt>
                <c:pt idx="26">
                  <c:v>0</c:v>
                </c:pt>
              </c:numCache>
            </c:numRef>
          </c:val>
        </c:ser>
        <c:ser>
          <c:idx val="1"/>
          <c:order val="1"/>
          <c:tx>
            <c:strRef>
              <c:f>optimized_threshold_b!$C$1</c:f>
              <c:strCache>
                <c:ptCount val="1"/>
                <c:pt idx="0">
                  <c:v>CIN5 (14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optimized_threshold_b!$C$2:$C$28</c:f>
              <c:numCache>
                <c:formatCode>General</c:formatCode>
                <c:ptCount val="27"/>
                <c:pt idx="5">
                  <c:v>-0.249977806</c:v>
                </c:pt>
                <c:pt idx="9">
                  <c:v>0</c:v>
                </c:pt>
                <c:pt idx="10">
                  <c:v>0.72197121872033898</c:v>
                </c:pt>
                <c:pt idx="11">
                  <c:v>2.1781530858004321</c:v>
                </c:pt>
                <c:pt idx="12">
                  <c:v>1.732411842467356</c:v>
                </c:pt>
                <c:pt idx="15">
                  <c:v>-2.5165498331795402E-2</c:v>
                </c:pt>
                <c:pt idx="16">
                  <c:v>-1.4075457478530951</c:v>
                </c:pt>
                <c:pt idx="18">
                  <c:v>1.063359759033917</c:v>
                </c:pt>
                <c:pt idx="19">
                  <c:v>-0.84878386684105001</c:v>
                </c:pt>
                <c:pt idx="20">
                  <c:v>1.4013579759394621</c:v>
                </c:pt>
                <c:pt idx="21">
                  <c:v>-0.56086294285357396</c:v>
                </c:pt>
                <c:pt idx="22">
                  <c:v>-0.51530599682759504</c:v>
                </c:pt>
                <c:pt idx="24">
                  <c:v>-1.813471980888042</c:v>
                </c:pt>
                <c:pt idx="25">
                  <c:v>-0.227406980062209</c:v>
                </c:pt>
              </c:numCache>
            </c:numRef>
          </c:val>
        </c:ser>
        <c:ser>
          <c:idx val="2"/>
          <c:order val="2"/>
          <c:tx>
            <c:strRef>
              <c:f>optimized_threshold_b!$D$1</c:f>
              <c:strCache>
                <c:ptCount val="1"/>
                <c:pt idx="0">
                  <c:v>CIN5 (17 Genes)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optimized_threshold_b!$D$2:$D$28</c:f>
              <c:numCache>
                <c:formatCode>General</c:formatCode>
                <c:ptCount val="27"/>
                <c:pt idx="1">
                  <c:v>1.4950117426897691</c:v>
                </c:pt>
                <c:pt idx="5">
                  <c:v>0.37520159023417898</c:v>
                </c:pt>
                <c:pt idx="9">
                  <c:v>0</c:v>
                </c:pt>
                <c:pt idx="10">
                  <c:v>0.59784620930769705</c:v>
                </c:pt>
                <c:pt idx="11">
                  <c:v>3.1299524404847379</c:v>
                </c:pt>
                <c:pt idx="12">
                  <c:v>1.887730329811488</c:v>
                </c:pt>
                <c:pt idx="14">
                  <c:v>0.206092752620434</c:v>
                </c:pt>
                <c:pt idx="15">
                  <c:v>-3.26573613113047E-2</c:v>
                </c:pt>
                <c:pt idx="16">
                  <c:v>-1.802447768591495</c:v>
                </c:pt>
                <c:pt idx="18">
                  <c:v>0.65934915438357899</c:v>
                </c:pt>
                <c:pt idx="19">
                  <c:v>0.71066336287050802</c:v>
                </c:pt>
                <c:pt idx="20">
                  <c:v>0.179632115111102</c:v>
                </c:pt>
                <c:pt idx="21">
                  <c:v>-1.7388839211819631</c:v>
                </c:pt>
                <c:pt idx="22">
                  <c:v>0.124224799630721</c:v>
                </c:pt>
                <c:pt idx="24">
                  <c:v>0.91093471387215796</c:v>
                </c:pt>
                <c:pt idx="25">
                  <c:v>5.3925372362435303E-2</c:v>
                </c:pt>
                <c:pt idx="26">
                  <c:v>0</c:v>
                </c:pt>
              </c:numCache>
            </c:numRef>
          </c:val>
        </c:ser>
        <c:ser>
          <c:idx val="3"/>
          <c:order val="3"/>
          <c:tx>
            <c:strRef>
              <c:f>optimized_threshold_b!$E$1</c:f>
              <c:strCache>
                <c:ptCount val="1"/>
                <c:pt idx="0">
                  <c:v>GLN3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optimized_threshold_b!$E$2:$E$28</c:f>
              <c:numCache>
                <c:formatCode>General</c:formatCode>
                <c:ptCount val="27"/>
                <c:pt idx="5">
                  <c:v>0.209399465600768</c:v>
                </c:pt>
                <c:pt idx="7">
                  <c:v>0.95036344888317004</c:v>
                </c:pt>
                <c:pt idx="9">
                  <c:v>0</c:v>
                </c:pt>
                <c:pt idx="10">
                  <c:v>1.482407766302815</c:v>
                </c:pt>
                <c:pt idx="11">
                  <c:v>0.61424595485786804</c:v>
                </c:pt>
                <c:pt idx="12">
                  <c:v>0.87092237677865103</c:v>
                </c:pt>
                <c:pt idx="16">
                  <c:v>1.661419406149075</c:v>
                </c:pt>
                <c:pt idx="17">
                  <c:v>-1.3479775608470201E-2</c:v>
                </c:pt>
                <c:pt idx="19">
                  <c:v>-2.1415072339668599E-2</c:v>
                </c:pt>
                <c:pt idx="21">
                  <c:v>0.76607819028229496</c:v>
                </c:pt>
                <c:pt idx="22">
                  <c:v>-2.5538776344065082</c:v>
                </c:pt>
                <c:pt idx="23">
                  <c:v>0.351001392906089</c:v>
                </c:pt>
                <c:pt idx="24">
                  <c:v>1.1083415132358481</c:v>
                </c:pt>
                <c:pt idx="25">
                  <c:v>1.6923283337438479</c:v>
                </c:pt>
              </c:numCache>
            </c:numRef>
          </c:val>
        </c:ser>
        <c:ser>
          <c:idx val="4"/>
          <c:order val="4"/>
          <c:tx>
            <c:strRef>
              <c:f>optimized_threshold_b!$F$1</c:f>
              <c:strCache>
                <c:ptCount val="1"/>
                <c:pt idx="0">
                  <c:v>HAP4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optimized_threshold_b!$F$2:$F$28</c:f>
              <c:numCache>
                <c:formatCode>General</c:formatCode>
                <c:ptCount val="27"/>
                <c:pt idx="1">
                  <c:v>0.60024790543575002</c:v>
                </c:pt>
                <c:pt idx="4">
                  <c:v>-1.7883837756758569</c:v>
                </c:pt>
                <c:pt idx="5">
                  <c:v>2.3689832320974902</c:v>
                </c:pt>
                <c:pt idx="9">
                  <c:v>0</c:v>
                </c:pt>
                <c:pt idx="10">
                  <c:v>0.82055592354002804</c:v>
                </c:pt>
                <c:pt idx="11">
                  <c:v>0.72661564552165303</c:v>
                </c:pt>
                <c:pt idx="12">
                  <c:v>0.96802405317712503</c:v>
                </c:pt>
                <c:pt idx="16">
                  <c:v>4.7489241175100316</c:v>
                </c:pt>
                <c:pt idx="19">
                  <c:v>1.039919813687509</c:v>
                </c:pt>
                <c:pt idx="20">
                  <c:v>0.57712108036576004</c:v>
                </c:pt>
                <c:pt idx="21">
                  <c:v>0.32615459120408902</c:v>
                </c:pt>
                <c:pt idx="22">
                  <c:v>-0.59100618491250201</c:v>
                </c:pt>
                <c:pt idx="24">
                  <c:v>2.3042522798656631</c:v>
                </c:pt>
                <c:pt idx="25">
                  <c:v>2.0953743444913409</c:v>
                </c:pt>
                <c:pt idx="26">
                  <c:v>0</c:v>
                </c:pt>
              </c:numCache>
            </c:numRef>
          </c:val>
        </c:ser>
        <c:ser>
          <c:idx val="5"/>
          <c:order val="5"/>
          <c:tx>
            <c:strRef>
              <c:f>optimized_threshold_b!$G$1</c:f>
              <c:strCache>
                <c:ptCount val="1"/>
                <c:pt idx="0">
                  <c:v>ZAP1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optimized_threshold_b!$G$2:$G$28</c:f>
              <c:numCache>
                <c:formatCode>General</c:formatCode>
                <c:ptCount val="27"/>
                <c:pt idx="0">
                  <c:v>0</c:v>
                </c:pt>
                <c:pt idx="1">
                  <c:v>1.538999217906269</c:v>
                </c:pt>
                <c:pt idx="5">
                  <c:v>-0.53693441469717396</c:v>
                </c:pt>
                <c:pt idx="6">
                  <c:v>-2.3546340515924101E-2</c:v>
                </c:pt>
                <c:pt idx="8">
                  <c:v>-0.94238987428572896</c:v>
                </c:pt>
                <c:pt idx="9">
                  <c:v>0</c:v>
                </c:pt>
                <c:pt idx="10">
                  <c:v>-0.44765358721882598</c:v>
                </c:pt>
                <c:pt idx="11">
                  <c:v>0.17019996416505101</c:v>
                </c:pt>
                <c:pt idx="12">
                  <c:v>0.38493684794066901</c:v>
                </c:pt>
                <c:pt idx="13">
                  <c:v>9.5031077990090196E-2</c:v>
                </c:pt>
                <c:pt idx="14">
                  <c:v>0.26427928257915301</c:v>
                </c:pt>
                <c:pt idx="15">
                  <c:v>-3.97087059584455E-2</c:v>
                </c:pt>
                <c:pt idx="16">
                  <c:v>-0.64778281971241303</c:v>
                </c:pt>
                <c:pt idx="17">
                  <c:v>1.717458690616056</c:v>
                </c:pt>
                <c:pt idx="21">
                  <c:v>-2.7446080012490479</c:v>
                </c:pt>
                <c:pt idx="2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491504"/>
        <c:axId val="175492064"/>
      </c:barChart>
      <c:catAx>
        <c:axId val="175491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75492064"/>
        <c:crosses val="autoZero"/>
        <c:auto val="1"/>
        <c:lblAlgn val="ctr"/>
        <c:lblOffset val="100"/>
        <c:noMultiLvlLbl val="0"/>
      </c:catAx>
      <c:valAx>
        <c:axId val="1754920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75491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 b="1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'Random Networks (2)'!$B$1:$B$2</c:f>
              <c:strCache>
                <c:ptCount val="2"/>
                <c:pt idx="0">
                  <c:v>Least Squares Error of 10 Random 15-gene 28-edge Networks</c:v>
                </c:pt>
                <c:pt idx="1">
                  <c:v>LSE/minLSE Ratio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'Random Networks (2)'!$A$3:$A$14</c:f>
              <c:strCache>
                <c:ptCount val="12"/>
                <c:pt idx="0">
                  <c:v>∆hap4</c:v>
                </c:pt>
                <c:pt idx="2">
                  <c:v>Rand1</c:v>
                </c:pt>
                <c:pt idx="3">
                  <c:v>Rand2</c:v>
                </c:pt>
                <c:pt idx="4">
                  <c:v>Rand3</c:v>
                </c:pt>
                <c:pt idx="5">
                  <c:v>Rand4</c:v>
                </c:pt>
                <c:pt idx="6">
                  <c:v>Rand5</c:v>
                </c:pt>
                <c:pt idx="7">
                  <c:v>Rand6</c:v>
                </c:pt>
                <c:pt idx="8">
                  <c:v>Rand7</c:v>
                </c:pt>
                <c:pt idx="9">
                  <c:v>Rand8</c:v>
                </c:pt>
                <c:pt idx="10">
                  <c:v>Rand9</c:v>
                </c:pt>
                <c:pt idx="11">
                  <c:v>Rand10</c:v>
                </c:pt>
              </c:strCache>
            </c:strRef>
          </c:cat>
          <c:val>
            <c:numRef>
              <c:f>'Random Networks (2)'!$B$3:$B$14</c:f>
              <c:numCache>
                <c:formatCode>General</c:formatCode>
                <c:ptCount val="12"/>
                <c:pt idx="0">
                  <c:v>1.4262999999999999</c:v>
                </c:pt>
                <c:pt idx="2">
                  <c:v>1.4446394737215851</c:v>
                </c:pt>
                <c:pt idx="3">
                  <c:v>1.4804685856346613</c:v>
                </c:pt>
                <c:pt idx="4">
                  <c:v>1.442491941413476</c:v>
                </c:pt>
                <c:pt idx="5">
                  <c:v>1.464881232</c:v>
                </c:pt>
                <c:pt idx="6">
                  <c:v>1.4648812318680646</c:v>
                </c:pt>
                <c:pt idx="7">
                  <c:v>1.4241867179076431</c:v>
                </c:pt>
                <c:pt idx="8">
                  <c:v>1.513927754</c:v>
                </c:pt>
                <c:pt idx="9">
                  <c:v>1.494206055</c:v>
                </c:pt>
                <c:pt idx="10">
                  <c:v>1.4390176290000001</c:v>
                </c:pt>
                <c:pt idx="11">
                  <c:v>1.4942770869999999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8111776"/>
        <c:axId val="398110656"/>
      </c:barChart>
      <c:catAx>
        <c:axId val="39811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110656"/>
        <c:crosses val="autoZero"/>
        <c:auto val="1"/>
        <c:lblAlgn val="ctr"/>
        <c:lblOffset val="100"/>
        <c:noMultiLvlLbl val="0"/>
      </c:catAx>
      <c:valAx>
        <c:axId val="39811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baseline="0" dirty="0" err="1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LSE:minLSE</a:t>
                </a:r>
                <a:r>
                  <a:rPr lang="en-US" sz="1200" b="1" i="0" u="none" strike="noStrike" baseline="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Ratio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811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3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5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5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0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B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5565-EC65-794A-8BBD-C71D0CCFD15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hart" Target="../charts/chart1.xml"/><Relationship Id="rId18" Type="http://schemas.openxmlformats.org/officeDocument/2006/relationships/image" Target="../media/image12.jpg"/><Relationship Id="rId26" Type="http://schemas.openxmlformats.org/officeDocument/2006/relationships/image" Target="../media/image20.jpg"/><Relationship Id="rId39" Type="http://schemas.openxmlformats.org/officeDocument/2006/relationships/image" Target="../media/image33.png"/><Relationship Id="rId21" Type="http://schemas.openxmlformats.org/officeDocument/2006/relationships/image" Target="../media/image15.jpg"/><Relationship Id="rId34" Type="http://schemas.openxmlformats.org/officeDocument/2006/relationships/image" Target="../media/image28.jpg"/><Relationship Id="rId42" Type="http://schemas.openxmlformats.org/officeDocument/2006/relationships/image" Target="../media/image36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jpg"/><Relationship Id="rId29" Type="http://schemas.openxmlformats.org/officeDocument/2006/relationships/image" Target="../media/image23.jp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jpeg"/><Relationship Id="rId24" Type="http://schemas.openxmlformats.org/officeDocument/2006/relationships/image" Target="../media/image18.jpg"/><Relationship Id="rId32" Type="http://schemas.openxmlformats.org/officeDocument/2006/relationships/image" Target="../media/image26.jpg"/><Relationship Id="rId37" Type="http://schemas.openxmlformats.org/officeDocument/2006/relationships/image" Target="../media/image31.jpg"/><Relationship Id="rId40" Type="http://schemas.openxmlformats.org/officeDocument/2006/relationships/image" Target="../media/image34.png"/><Relationship Id="rId45" Type="http://schemas.openxmlformats.org/officeDocument/2006/relationships/chart" Target="../charts/chart3.xml"/><Relationship Id="rId5" Type="http://schemas.openxmlformats.org/officeDocument/2006/relationships/image" Target="../media/image1.wmf"/><Relationship Id="rId15" Type="http://schemas.openxmlformats.org/officeDocument/2006/relationships/image" Target="../media/image9.jpg"/><Relationship Id="rId23" Type="http://schemas.openxmlformats.org/officeDocument/2006/relationships/image" Target="../media/image17.jpg"/><Relationship Id="rId28" Type="http://schemas.openxmlformats.org/officeDocument/2006/relationships/image" Target="../media/image22.jpg"/><Relationship Id="rId36" Type="http://schemas.openxmlformats.org/officeDocument/2006/relationships/image" Target="../media/image30.jpg"/><Relationship Id="rId10" Type="http://schemas.openxmlformats.org/officeDocument/2006/relationships/image" Target="../media/image6.png"/><Relationship Id="rId19" Type="http://schemas.openxmlformats.org/officeDocument/2006/relationships/image" Target="../media/image13.jpg"/><Relationship Id="rId31" Type="http://schemas.openxmlformats.org/officeDocument/2006/relationships/image" Target="../media/image25.jpg"/><Relationship Id="rId44" Type="http://schemas.openxmlformats.org/officeDocument/2006/relationships/hyperlink" Target="https://github.com/kdahlquist/GRNmap" TargetMode="External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jpg"/><Relationship Id="rId14" Type="http://schemas.openxmlformats.org/officeDocument/2006/relationships/chart" Target="../charts/chart2.xml"/><Relationship Id="rId22" Type="http://schemas.openxmlformats.org/officeDocument/2006/relationships/image" Target="../media/image16.jpg"/><Relationship Id="rId27" Type="http://schemas.openxmlformats.org/officeDocument/2006/relationships/image" Target="../media/image21.jpg"/><Relationship Id="rId30" Type="http://schemas.openxmlformats.org/officeDocument/2006/relationships/image" Target="../media/image24.jpg"/><Relationship Id="rId35" Type="http://schemas.openxmlformats.org/officeDocument/2006/relationships/image" Target="../media/image29.jpg"/><Relationship Id="rId43" Type="http://schemas.openxmlformats.org/officeDocument/2006/relationships/image" Target="../media/image37.png"/><Relationship Id="rId8" Type="http://schemas.openxmlformats.org/officeDocument/2006/relationships/image" Target="../media/image4.png"/><Relationship Id="rId3" Type="http://schemas.openxmlformats.org/officeDocument/2006/relationships/image" Target="../media/image3.jpeg"/><Relationship Id="rId12" Type="http://schemas.openxmlformats.org/officeDocument/2006/relationships/image" Target="../media/image8.jpeg"/><Relationship Id="rId17" Type="http://schemas.openxmlformats.org/officeDocument/2006/relationships/image" Target="../media/image11.jpg"/><Relationship Id="rId25" Type="http://schemas.openxmlformats.org/officeDocument/2006/relationships/image" Target="../media/image19.jpg"/><Relationship Id="rId33" Type="http://schemas.openxmlformats.org/officeDocument/2006/relationships/image" Target="../media/image27.jpg"/><Relationship Id="rId38" Type="http://schemas.openxmlformats.org/officeDocument/2006/relationships/image" Target="../media/image32.png"/><Relationship Id="rId20" Type="http://schemas.openxmlformats.org/officeDocument/2006/relationships/image" Target="../media/image14.jpg"/><Relationship Id="rId4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6070" y="5060598"/>
            <a:ext cx="11628074" cy="272299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888298" y="17337409"/>
            <a:ext cx="11475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DNA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microarray data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ANOVA results for each of the six strains showed which log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fold level changes were significantly different from zero. The criteria for significance was a corrected Benjamini &amp; Hochberg  (B&amp;H)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 &lt; 0.05.</a:t>
            </a: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/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genes with significant expression changes were submitted to the YEASTRACT database, which returned a list of transcription factors that could potentially regulate those target genes, in order of significance.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ranscription factors for which we had deletion strain microarray data were added to the list of the most significant regulators for each strain to generate the six GRNs.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and edges were removed from the GRN in a stepwise fashion in order of least to most significant until the network was pared down to have fewer than 20 genes.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Each of the pared-down GRNs were then input into the Dahlquist lab’s GRNmap program to model the dynamics of each gene’s expression in their respective networks.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9115" y="574767"/>
            <a:ext cx="42356672" cy="37111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1045117" y="583534"/>
            <a:ext cx="41871501" cy="36317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Dynamical systems modeling of six related small gene regulatory networks suggest that the transcription factors Cin5, Hmo1, Msn2, and Yhp1 play a role in controlling the cold shock response in </a:t>
            </a:r>
            <a:r>
              <a:rPr lang="en-US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Natalie E. Williams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Brandon J. Klein</a:t>
            </a:r>
            <a:r>
              <a:rPr lang="en-US" sz="40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Kam D. Dahlquist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Ben G. Fitzpatrick</a:t>
            </a: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4000" b="1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Biology, </a:t>
            </a:r>
            <a:r>
              <a:rPr lang="en-US" sz="3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Mathematics</a:t>
            </a:r>
          </a:p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University, 1 LMU Drive, Los Angeles, CA 90045 USA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3169244" y="5113588"/>
            <a:ext cx="30013912" cy="149813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213" y="5042978"/>
            <a:ext cx="11638434" cy="892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Transcription Factors Control Gene Expression by Binding to Regulatory DNA Sequences Upstream of Genes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35716" y="20640244"/>
            <a:ext cx="11930575" cy="11576352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32603" y="27574323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54025" y="20632221"/>
            <a:ext cx="17743348" cy="11649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432601" y="20637950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 and Future Directions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32602" y="29646637"/>
            <a:ext cx="11932920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 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66035" y="5111881"/>
            <a:ext cx="30017121" cy="553998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Through Visualization of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ix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eighted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etworks, GRNsight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ighlighted a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Regulatory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Motif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ound in Five of the Six Databased-Derived GRNs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577999" y="28247432"/>
            <a:ext cx="1159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their work on the GRNmap code, we would like to thank Juan S. Carrillo, Trixie Anne M. Roque,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Chukwuemeka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E.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Azinge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Katrina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Sherbina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and Nicholas A.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Rohacz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 We thank Nicole A. Anguiano, 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Anindita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Mihir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Samdarshi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and Britain J. Southwick for their work on the GRNsight visualization software. Microarray data were collected by Cybele Arsan, Wesley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Citti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Kevin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Andrew Herman, Monica Hong, Heather King, Lauren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Kubeck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Stephanie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Kuelbs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Elizabeth Liu, Matthew Mejia, Kevin McGee, 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Kenny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Rodriguez, Olivia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Sakhon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Alondra Vega, and Kevin Wyllie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Further, we would like to thank Kristen M.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Horstmann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Margaret J. O’Neil for their contributions to the GRNmap data analysis team.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This work was supported by NSF-RUI Award 0921038 (K.D.D., B.G.F.), a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Kadner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-Pitts Research Grant (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K.D.D.),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and a Loyola Marymount University Honors Program Summer Fellowship (K.G.J.).</a:t>
            </a: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26298" y="20632240"/>
            <a:ext cx="1778508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The Optimized Parameter Values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Indicate Regulatory Inputs Received by Individual Genes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 descr="Transcripti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>
            <a:fillRect/>
          </a:stretch>
        </p:blipFill>
        <p:spPr>
          <a:xfrm>
            <a:off x="849184" y="6202440"/>
            <a:ext cx="4953152" cy="322113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5922347" y="6178536"/>
            <a:ext cx="63481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Activators increase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Repressors decrease gene expression.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Transcription factors are themselves proteins that are encoded by genes.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regulatory network (GRN) consists of a set of transcription factors that regulate the level of expression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a set of target genes, which can include other transcription factors.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of a GRN is how the expression of genes in the network change over time.</a:t>
            </a:r>
            <a:endParaRPr lang="en-US" sz="2000" b="1" dirty="0" smtClean="0">
              <a:latin typeface="Arial"/>
              <a:cs typeface="Arial"/>
            </a:endParaRPr>
          </a:p>
        </p:txBody>
      </p:sp>
      <p:graphicFrame>
        <p:nvGraphicFramePr>
          <p:cNvPr id="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362026"/>
              </p:ext>
            </p:extLst>
          </p:nvPr>
        </p:nvGraphicFramePr>
        <p:xfrm>
          <a:off x="1989965" y="30481377"/>
          <a:ext cx="3508801" cy="78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" name="Equation" r:id="rId4" imgW="2108160" imgH="444240" progId="Equation.3">
                  <p:embed/>
                </p:oleObj>
              </mc:Choice>
              <mc:Fallback>
                <p:oleObj name="Equation" r:id="rId4" imgW="2108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965" y="30481377"/>
                        <a:ext cx="3508801" cy="7880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680205"/>
              </p:ext>
            </p:extLst>
          </p:nvPr>
        </p:nvGraphicFramePr>
        <p:xfrm>
          <a:off x="7504707" y="26415283"/>
          <a:ext cx="4531257" cy="11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1" name="Equation" r:id="rId6" imgW="2743200" imgH="685800" progId="Equation.3">
                  <p:embed/>
                </p:oleObj>
              </mc:Choice>
              <mc:Fallback>
                <p:oleObj name="Equation" r:id="rId6" imgW="2743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4707" y="26415283"/>
                        <a:ext cx="4531257" cy="1132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Picture 51" descr="Screen Shot 2015-03-07 at 12.55.5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41" y="27684160"/>
            <a:ext cx="3348713" cy="294253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77720" y="26419629"/>
            <a:ext cx="66208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Each gene has a differential equation that models the change in expression over time</a:t>
            </a:r>
            <a:r>
              <a:rPr lang="en-US" sz="2000" b="1" dirty="0">
                <a:latin typeface="Arial"/>
                <a:cs typeface="Arial"/>
              </a:rPr>
              <a:t> </a:t>
            </a:r>
            <a:endParaRPr lang="en-US" sz="2000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Degradation rates for each gene were derived from  the half lives produced by </a:t>
            </a:r>
            <a:r>
              <a:rPr lang="en-US" sz="2000" b="1" dirty="0" err="1" smtClean="0">
                <a:latin typeface="Arial"/>
                <a:cs typeface="Arial"/>
              </a:rPr>
              <a:t>Neymotin</a:t>
            </a:r>
            <a:r>
              <a:rPr lang="en-US" sz="2000" b="1" dirty="0" smtClean="0">
                <a:latin typeface="Arial"/>
                <a:cs typeface="Arial"/>
              </a:rPr>
              <a:t> et al. (2014)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a sigmoidal production function where: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P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mRNA production rate for gene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>
                <a:latin typeface="Times New Roman"/>
                <a:cs typeface="Times New Roman"/>
              </a:rPr>
              <a:t>d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b="1" dirty="0" smtClean="0">
                <a:latin typeface="Arial"/>
                <a:cs typeface="Arial"/>
              </a:rPr>
              <a:t> is the mRNA degradation rate for gene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i="1" dirty="0" smtClean="0">
                <a:latin typeface="Times New Roman"/>
                <a:cs typeface="Times New Roman"/>
              </a:rPr>
              <a:t> </a:t>
            </a: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w</a:t>
            </a:r>
            <a:r>
              <a:rPr lang="en-US" sz="2000" b="1" dirty="0" smtClean="0">
                <a:latin typeface="Arial"/>
                <a:cs typeface="Arial"/>
              </a:rPr>
              <a:t> is weight term, determining the level of activation or repression of </a:t>
            </a:r>
            <a:r>
              <a:rPr lang="en-US" sz="2000" i="1" dirty="0" smtClean="0">
                <a:latin typeface="Times New Roman"/>
                <a:cs typeface="Times New Roman"/>
              </a:rPr>
              <a:t>j</a:t>
            </a:r>
            <a:r>
              <a:rPr lang="en-US" sz="2000" b="1" dirty="0" smtClean="0">
                <a:latin typeface="Arial"/>
                <a:cs typeface="Arial"/>
              </a:rPr>
              <a:t> on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endParaRPr lang="en-US" sz="2000" i="1" dirty="0" smtClean="0">
              <a:latin typeface="Times New Roman"/>
              <a:cs typeface="Times New Roman"/>
            </a:endParaRPr>
          </a:p>
          <a:p>
            <a:pPr marL="806450" lvl="1" indent="-280988"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 is a unique threshold for each gene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production rate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P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weight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w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dirty="0">
                <a:latin typeface="Arial"/>
                <a:cs typeface="Arial"/>
              </a:rPr>
              <a:t>, and threshold 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="1" dirty="0" smtClean="0">
                <a:latin typeface="Arial"/>
                <a:cs typeface="Arial"/>
              </a:rPr>
              <a:t>) </a:t>
            </a:r>
            <a:r>
              <a:rPr lang="en-US" sz="2000" b="1" dirty="0">
                <a:latin typeface="Arial"/>
                <a:cs typeface="Arial"/>
              </a:rPr>
              <a:t>values were estimated from DNA microarray data using a penalized least squares </a:t>
            </a:r>
            <a:r>
              <a:rPr lang="en-US" sz="2000" b="1" dirty="0" smtClean="0">
                <a:latin typeface="Arial"/>
                <a:cs typeface="Arial"/>
              </a:rPr>
              <a:t>approach.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6715" y="9591643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 Respond to the Environmental Stress of Cold Shock by Changing Gene Expression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 descr="Microarray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70" y="11481966"/>
            <a:ext cx="4154851" cy="34042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78289" y="14838509"/>
            <a:ext cx="4636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Microarray at 60 minutes after cold shock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5049" y="23897250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Gene in the Network, a Nonlinear Differential Equation Determines the Rate at Which the Gene is Expressed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78365" y="24903805"/>
            <a:ext cx="11344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The model, called GRNmap </a:t>
            </a:r>
            <a:r>
              <a:rPr lang="en-US" sz="2000" b="1" dirty="0" smtClean="0">
                <a:latin typeface="Arial"/>
                <a:cs typeface="Arial"/>
              </a:rPr>
              <a:t>(Gene </a:t>
            </a:r>
            <a:r>
              <a:rPr lang="en-US" sz="2000" b="1" dirty="0">
                <a:latin typeface="Arial"/>
                <a:cs typeface="Arial"/>
              </a:rPr>
              <a:t>R</a:t>
            </a:r>
            <a:r>
              <a:rPr lang="en-US" sz="2000" b="1" dirty="0" smtClean="0">
                <a:latin typeface="Arial"/>
                <a:cs typeface="Arial"/>
              </a:rPr>
              <a:t>egulatory </a:t>
            </a:r>
            <a:r>
              <a:rPr lang="en-US" sz="2000" b="1" dirty="0">
                <a:latin typeface="Arial"/>
                <a:cs typeface="Arial"/>
              </a:rPr>
              <a:t>N</a:t>
            </a:r>
            <a:r>
              <a:rPr lang="en-US" sz="2000" b="1" dirty="0" smtClean="0">
                <a:latin typeface="Arial"/>
                <a:cs typeface="Arial"/>
              </a:rPr>
              <a:t>etwork modeling and </a:t>
            </a:r>
            <a:r>
              <a:rPr lang="en-US" sz="2000" b="1" dirty="0">
                <a:latin typeface="Arial"/>
                <a:cs typeface="Arial"/>
              </a:rPr>
              <a:t>parameter estimation) was implemented in </a:t>
            </a:r>
            <a:r>
              <a:rPr lang="en-US" sz="2000" b="1" dirty="0" smtClean="0">
                <a:latin typeface="Arial"/>
                <a:cs typeface="Arial"/>
              </a:rPr>
              <a:t>MATLAB (Dahlquist et al. 2015).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MATLAB code and executable are available under an open source license at </a:t>
            </a:r>
            <a:r>
              <a:rPr lang="de-DE" sz="2000" b="1" dirty="0">
                <a:latin typeface="Arial"/>
                <a:cs typeface="Arial"/>
              </a:rPr>
              <a:t>https://</a:t>
            </a:r>
            <a:r>
              <a:rPr lang="de-DE" sz="2000" b="1" dirty="0" err="1">
                <a:latin typeface="Arial"/>
                <a:cs typeface="Arial"/>
              </a:rPr>
              <a:t>github.com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kdahlquist</a:t>
            </a:r>
            <a:r>
              <a:rPr lang="de-DE" sz="2000" b="1" dirty="0">
                <a:latin typeface="Arial"/>
                <a:cs typeface="Arial"/>
              </a:rPr>
              <a:t>/</a:t>
            </a:r>
            <a:r>
              <a:rPr lang="de-DE" sz="2000" b="1" dirty="0" err="1">
                <a:latin typeface="Arial"/>
                <a:cs typeface="Arial"/>
              </a:rPr>
              <a:t>GRNmap</a:t>
            </a:r>
            <a:r>
              <a:rPr lang="de-DE" sz="2000" b="1" dirty="0" smtClean="0">
                <a:latin typeface="Arial"/>
                <a:cs typeface="Arial"/>
              </a:rPr>
              <a:t>/.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78363" y="31361180"/>
            <a:ext cx="9917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 represents the error between estimated values and microarray data values.</a:t>
            </a:r>
          </a:p>
          <a:p>
            <a:pPr marL="285750" indent="-285750">
              <a:buFont typeface="Arial"/>
              <a:buChar char="•"/>
            </a:pPr>
            <a:r>
              <a:rPr lang="el-G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penalty term, which is the combined w, P, and b parameter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282971" y="5771790"/>
            <a:ext cx="279377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Wild-type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16 genes, 36 edges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166035" y="12493661"/>
            <a:ext cx="30019752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Dynamics in the Expression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lots of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were Modeled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ell by GRNmap with Corrected </a:t>
            </a:r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-Values &lt;0.05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Screen Shot 2016-03-15 at 7.16.16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"/>
          <a:stretch/>
        </p:blipFill>
        <p:spPr>
          <a:xfrm>
            <a:off x="1023787" y="2769320"/>
            <a:ext cx="3716630" cy="145620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4348208" y="5771790"/>
            <a:ext cx="279377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∆cin5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17 genes, 32 edges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9197095" y="5771790"/>
            <a:ext cx="279377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∆cin5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 14 genes, 25 edges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9454410" y="5791260"/>
            <a:ext cx="279377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∆gln3</a:t>
            </a:r>
            <a:endParaRPr lang="en-US" sz="2400" b="1" dirty="0" smtClean="0"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14 genes, 35 edges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4419485" y="5771790"/>
            <a:ext cx="279377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∆hap4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15 genes, 28 edges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1620209" y="21496064"/>
            <a:ext cx="115461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/>
            <a:r>
              <a:rPr lang="en-US" sz="2000" dirty="0">
                <a:latin typeface="arial" panose="020B0604020202020204" pitchFamily="34" charset="0"/>
              </a:rPr>
              <a:t>•</a:t>
            </a:r>
            <a:r>
              <a:rPr lang="en-US" sz="2000" b="1" dirty="0">
                <a:latin typeface="arial" panose="020B0604020202020204" pitchFamily="34" charset="0"/>
              </a:rPr>
              <a:t>From GRNsight visualization, a circuit involving the transcription factors Hmo1, Msn2, Cin5, and Yhp1 was identified. These genes mentioned regulate the progression of yeast’s cell cycle as a response to cold shock.</a:t>
            </a:r>
            <a:endParaRPr lang="en-US" sz="2000" dirty="0">
              <a:latin typeface="arial" panose="020B0604020202020204" pitchFamily="34" charset="0"/>
            </a:endParaRPr>
          </a:p>
          <a:p>
            <a:pPr marL="347472"/>
            <a:r>
              <a:rPr lang="en-US" sz="2000" dirty="0">
                <a:latin typeface="arial" panose="020B0604020202020204" pitchFamily="34" charset="0"/>
              </a:rPr>
              <a:t>•</a:t>
            </a:r>
            <a:r>
              <a:rPr lang="en-US" sz="2000" b="1" dirty="0">
                <a:latin typeface="arial" panose="020B0604020202020204" pitchFamily="34" charset="0"/>
              </a:rPr>
              <a:t>Hmo1 plays a role in genome maintenance by regulating transcription of RNAs. Msn2 is a known stress response gene. Cin5 is a leucine-zipper and guides TUP1, a stress response gene, to its targets. Finally, Yhp1 represses genes involved in M/G1 transition by binding to their promoter region, the early cell cycle box (ECB).</a:t>
            </a:r>
            <a:endParaRPr lang="en-US" sz="2000" dirty="0">
              <a:latin typeface="arial" panose="020B0604020202020204" pitchFamily="34" charset="0"/>
            </a:endParaRPr>
          </a:p>
          <a:p>
            <a:pPr marL="347472"/>
            <a:r>
              <a:rPr lang="en-US" sz="2000" dirty="0">
                <a:latin typeface="arial" panose="020B0604020202020204" pitchFamily="34" charset="0"/>
              </a:rPr>
              <a:t>•</a:t>
            </a:r>
            <a:r>
              <a:rPr lang="en-US" sz="2000" b="1" dirty="0">
                <a:latin typeface="arial" panose="020B0604020202020204" pitchFamily="34" charset="0"/>
              </a:rPr>
              <a:t>The LSE and the ratio of output LSE to theoretical minimum LSE for each networks demonstrated that the model works consistently for this range of network sizes.</a:t>
            </a:r>
            <a:endParaRPr lang="en-US" sz="2000" dirty="0">
              <a:latin typeface="arial" panose="020B0604020202020204" pitchFamily="34" charset="0"/>
            </a:endParaRPr>
          </a:p>
          <a:p>
            <a:pPr marL="347472"/>
            <a:r>
              <a:rPr lang="en-US" sz="2000" dirty="0">
                <a:latin typeface="arial" panose="020B0604020202020204" pitchFamily="34" charset="0"/>
              </a:rPr>
              <a:t>•</a:t>
            </a:r>
            <a:r>
              <a:rPr lang="en-US" sz="2000" b="1" dirty="0">
                <a:latin typeface="arial" panose="020B0604020202020204" pitchFamily="34" charset="0"/>
              </a:rPr>
              <a:t>The ∆hap4 15-gene 28-edge </a:t>
            </a:r>
            <a:r>
              <a:rPr lang="en-US" sz="2000" b="1" dirty="0" smtClean="0">
                <a:latin typeface="arial" panose="020B0604020202020204" pitchFamily="34" charset="0"/>
              </a:rPr>
              <a:t>network derived</a:t>
            </a:r>
            <a:r>
              <a:rPr lang="en-US" sz="2000" b="1" dirty="0">
                <a:latin typeface="arial" panose="020B0604020202020204" pitchFamily="34" charset="0"/>
              </a:rPr>
              <a:t> from the YEASTRACT database was compared to 10 random networks of the same genes and same number of edges connected randomly. Comparison of output </a:t>
            </a:r>
            <a:r>
              <a:rPr lang="en-US" sz="2000" b="1" dirty="0" err="1" smtClean="0">
                <a:latin typeface="arial" panose="020B0604020202020204" pitchFamily="34" charset="0"/>
              </a:rPr>
              <a:t>LSE:minLSE</a:t>
            </a:r>
            <a:r>
              <a:rPr lang="en-US" sz="2000" b="1" dirty="0">
                <a:latin typeface="arial" panose="020B0604020202020204" pitchFamily="34" charset="0"/>
              </a:rPr>
              <a:t> ratio, in general, showed the database-derived network was modeled better than the random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347472"/>
            <a:r>
              <a:rPr lang="en-US" sz="2000" dirty="0">
                <a:latin typeface="arial" panose="020B0604020202020204" pitchFamily="34" charset="0"/>
              </a:rPr>
              <a:t>•</a:t>
            </a:r>
            <a:r>
              <a:rPr lang="en-US" sz="2000" b="1" dirty="0">
                <a:latin typeface="arial" panose="020B0604020202020204" pitchFamily="34" charset="0"/>
              </a:rPr>
              <a:t>Future directions include compiling more random networks with the same nodes and same number of edges. These will provide a control that will allow us to be more confident in the model interpretation and validity of our database-derived networks.</a:t>
            </a:r>
            <a:endParaRPr lang="en-US" sz="2000" dirty="0">
              <a:latin typeface="arial" panose="020B0604020202020204" pitchFamily="34" charset="0"/>
            </a:endParaRPr>
          </a:p>
          <a:p>
            <a:pPr marL="347472"/>
            <a:r>
              <a:rPr lang="en-US" sz="2000" dirty="0">
                <a:latin typeface="arial" panose="020B0604020202020204" pitchFamily="34" charset="0"/>
              </a:rPr>
              <a:t>•</a:t>
            </a:r>
            <a:r>
              <a:rPr lang="en-US" sz="2000" b="1" dirty="0">
                <a:latin typeface="arial" panose="020B0604020202020204" pitchFamily="34" charset="0"/>
              </a:rPr>
              <a:t>We would also like to compare </a:t>
            </a:r>
            <a:r>
              <a:rPr lang="en-US" sz="2000" b="1" dirty="0" err="1">
                <a:latin typeface="arial" panose="020B0604020202020204" pitchFamily="34" charset="0"/>
              </a:rPr>
              <a:t>GRNmap’s</a:t>
            </a:r>
            <a:r>
              <a:rPr lang="en-US" sz="2000" b="1" dirty="0">
                <a:latin typeface="arial" panose="020B0604020202020204" pitchFamily="34" charset="0"/>
              </a:rPr>
              <a:t> optimized production rates to published rates, giving us more confidence in the model’s capacity to generate parameters.</a:t>
            </a:r>
            <a:endParaRPr lang="en-US" sz="2000" dirty="0">
              <a:latin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3023103" y="26792134"/>
            <a:ext cx="1778508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Comparison to 10 Random Networks Reveals Database-Derived Networks are Modeled Well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702094" y="1895621"/>
            <a:ext cx="2431734" cy="2338070"/>
            <a:chOff x="40622580" y="1895621"/>
            <a:chExt cx="2431734" cy="2338070"/>
          </a:xfrm>
        </p:grpSpPr>
        <p:pic>
          <p:nvPicPr>
            <p:cNvPr id="6648" name="Picture 504" descr="C:\Users\kjohn102\Desktop\hnrs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47979" r="15846" b="34811"/>
            <a:stretch/>
          </p:blipFill>
          <p:spPr bwMode="auto">
            <a:xfrm>
              <a:off x="40622580" y="3643019"/>
              <a:ext cx="2431734" cy="59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49" name="Picture 505" descr="C:\Users\kjohn102\Desktop\imgres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1789" y="1895621"/>
              <a:ext cx="1747398" cy="174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TextBox 115"/>
          <p:cNvSpPr txBox="1"/>
          <p:nvPr/>
        </p:nvSpPr>
        <p:spPr>
          <a:xfrm>
            <a:off x="39320509" y="5771790"/>
            <a:ext cx="279377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/>
                <a:cs typeface="Arial"/>
              </a:rPr>
              <a:t>∆zap1</a:t>
            </a:r>
          </a:p>
          <a:p>
            <a:pPr algn="ctr"/>
            <a:r>
              <a:rPr lang="en-US" sz="2000" b="1" dirty="0" smtClean="0">
                <a:latin typeface="Arial"/>
                <a:cs typeface="Arial"/>
              </a:rPr>
              <a:t>16 genes, 27 edges</a:t>
            </a:r>
          </a:p>
        </p:txBody>
      </p:sp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284600"/>
              </p:ext>
            </p:extLst>
          </p:nvPr>
        </p:nvGraphicFramePr>
        <p:xfrm>
          <a:off x="38368677" y="10375275"/>
          <a:ext cx="3693842" cy="1977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6921"/>
                <a:gridCol w="1846921"/>
              </a:tblGrid>
              <a:tr h="28245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Strain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2454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Wild-type</a:t>
                      </a:r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2454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∆cin5 (14 genes)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1.3580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2454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∆cin5 (17</a:t>
                      </a:r>
                      <a:r>
                        <a:rPr lang="en-US" sz="1300" u="none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genes</a:t>
                      </a:r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1.4100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2454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∆gln3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1.3000</a:t>
                      </a:r>
                      <a:endParaRPr lang="is-IS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2454"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∆hap4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1.4263</a:t>
                      </a:r>
                      <a:endParaRPr lang="is-IS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2454">
                <a:tc>
                  <a:txBody>
                    <a:bodyPr/>
                    <a:lstStyle/>
                    <a:p>
                      <a:pPr marL="0" marR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∆zap1</a:t>
                      </a:r>
                      <a:endParaRPr lang="en-US" sz="1300" b="1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3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1.3973</a:t>
                      </a:r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127" marR="81127" marT="40564" marB="40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38" name="Chart 1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2505468"/>
              </p:ext>
            </p:extLst>
          </p:nvPr>
        </p:nvGraphicFramePr>
        <p:xfrm>
          <a:off x="13298844" y="21694199"/>
          <a:ext cx="9231776" cy="3871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39" name="Chart 1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989049"/>
              </p:ext>
            </p:extLst>
          </p:nvPr>
        </p:nvGraphicFramePr>
        <p:xfrm>
          <a:off x="22530620" y="21694199"/>
          <a:ext cx="8158124" cy="3871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40" name="Title 1"/>
          <p:cNvSpPr txBox="1">
            <a:spLocks/>
          </p:cNvSpPr>
          <p:nvPr/>
        </p:nvSpPr>
        <p:spPr>
          <a:xfrm>
            <a:off x="14823653" y="21199219"/>
            <a:ext cx="5177862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23696988" y="21196497"/>
            <a:ext cx="5825387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Threshold_B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705419" y="13097220"/>
            <a:ext cx="5150856" cy="6495412"/>
            <a:chOff x="32091263" y="13050303"/>
            <a:chExt cx="5150856" cy="6495412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3580905"/>
              <a:ext cx="2645664" cy="1984248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33268441" y="13050303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>
                  <a:latin typeface="Arial"/>
                  <a:cs typeface="Arial"/>
                </a:rPr>
                <a:t>Y</a:t>
              </a:r>
              <a:r>
                <a:rPr lang="en-US" sz="2400" b="1" u="sng" dirty="0" smtClean="0">
                  <a:latin typeface="Arial"/>
                  <a:cs typeface="Arial"/>
                </a:rPr>
                <a:t>hp1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5" y="13580905"/>
              <a:ext cx="2645664" cy="1984248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3" y="15549465"/>
              <a:ext cx="2645664" cy="1984248"/>
            </a:xfrm>
            <a:prstGeom prst="rect">
              <a:avLst/>
            </a:prstGeom>
          </p:spPr>
        </p:pic>
        <p:pic>
          <p:nvPicPr>
            <p:cNvPr id="169" name="Picture 168" descr="YHP1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6456" y="15549465"/>
              <a:ext cx="2645663" cy="1984248"/>
            </a:xfrm>
            <a:prstGeom prst="rect">
              <a:avLst/>
            </a:prstGeom>
          </p:spPr>
        </p:pic>
        <p:pic>
          <p:nvPicPr>
            <p:cNvPr id="173" name="Picture 172" descr="YHP1.jp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264" y="17561467"/>
              <a:ext cx="2645664" cy="198424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3438077" y="13034581"/>
            <a:ext cx="5291328" cy="6550824"/>
            <a:chOff x="13438077" y="13080756"/>
            <a:chExt cx="5291328" cy="6550824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3641400"/>
              <a:ext cx="2645664" cy="1984248"/>
            </a:xfrm>
            <a:prstGeom prst="rect">
              <a:avLst/>
            </a:prstGeom>
          </p:spPr>
        </p:pic>
        <p:sp>
          <p:nvSpPr>
            <p:cNvPr id="150" name="TextBox 149"/>
            <p:cNvSpPr txBox="1"/>
            <p:nvPr/>
          </p:nvSpPr>
          <p:spPr>
            <a:xfrm>
              <a:off x="14707207" y="13080756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>
                  <a:latin typeface="Arial"/>
                  <a:cs typeface="Arial"/>
                </a:rPr>
                <a:t>C</a:t>
              </a:r>
              <a:r>
                <a:rPr lang="en-US" sz="2400" b="1" u="sng" dirty="0" smtClean="0">
                  <a:latin typeface="Arial"/>
                  <a:cs typeface="Arial"/>
                </a:rPr>
                <a:t>in5</a:t>
              </a:r>
              <a:endParaRPr lang="en-US" sz="2400" b="1" u="sng" dirty="0" smtClean="0">
                <a:latin typeface="Arial"/>
                <a:cs typeface="Arial"/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3630092"/>
              <a:ext cx="2645664" cy="1984248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7" y="15606744"/>
              <a:ext cx="2645664" cy="1984248"/>
            </a:xfrm>
            <a:prstGeom prst="rect">
              <a:avLst/>
            </a:prstGeom>
          </p:spPr>
        </p:pic>
        <p:pic>
          <p:nvPicPr>
            <p:cNvPr id="166" name="Picture 165" descr="CIN5.jp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5620011"/>
              <a:ext cx="2645664" cy="1984248"/>
            </a:xfrm>
            <a:prstGeom prst="rect">
              <a:avLst/>
            </a:prstGeom>
          </p:spPr>
        </p:pic>
        <p:pic>
          <p:nvPicPr>
            <p:cNvPr id="170" name="Picture 169" descr="CIN5.jp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078" y="17647332"/>
              <a:ext cx="2645663" cy="1984248"/>
            </a:xfrm>
            <a:prstGeom prst="rect">
              <a:avLst/>
            </a:prstGeom>
          </p:spPr>
        </p:pic>
        <p:pic>
          <p:nvPicPr>
            <p:cNvPr id="174" name="Picture 173" descr="CIN5.jp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3741" y="17624844"/>
              <a:ext cx="2645664" cy="198424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9528442" y="13069839"/>
            <a:ext cx="5299573" cy="6494484"/>
            <a:chOff x="26342717" y="13399259"/>
            <a:chExt cx="5299573" cy="6494484"/>
          </a:xfrm>
        </p:grpSpPr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3883720"/>
              <a:ext cx="2645664" cy="1984248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27629299" y="13399259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>
                  <a:latin typeface="Arial"/>
                  <a:cs typeface="Arial"/>
                </a:rPr>
                <a:t>H</a:t>
              </a:r>
              <a:r>
                <a:rPr lang="en-US" sz="2400" b="1" u="sng" dirty="0" smtClean="0">
                  <a:latin typeface="Arial"/>
                  <a:cs typeface="Arial"/>
                </a:rPr>
                <a:t>mo1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3883720"/>
              <a:ext cx="2645664" cy="1984248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5867968"/>
              <a:ext cx="2645664" cy="1984248"/>
            </a:xfrm>
            <a:prstGeom prst="rect">
              <a:avLst/>
            </a:prstGeom>
          </p:spPr>
        </p:pic>
        <p:pic>
          <p:nvPicPr>
            <p:cNvPr id="168" name="Picture 167" descr="HMO1.jp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6626" y="15867968"/>
              <a:ext cx="2645664" cy="1984248"/>
            </a:xfrm>
            <a:prstGeom prst="rect">
              <a:avLst/>
            </a:prstGeom>
          </p:spPr>
        </p:pic>
        <p:pic>
          <p:nvPicPr>
            <p:cNvPr id="172" name="Picture 171" descr="HMO1.jp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2717" y="17909495"/>
              <a:ext cx="2645663" cy="1984248"/>
            </a:xfrm>
            <a:prstGeom prst="rect">
              <a:avLst/>
            </a:prstGeom>
          </p:spPr>
        </p:pic>
        <p:pic>
          <p:nvPicPr>
            <p:cNvPr id="175" name="Picture 174" descr="HMO1.jpg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6250" y="17879970"/>
              <a:ext cx="2645664" cy="198424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616930" y="13041776"/>
            <a:ext cx="5291328" cy="6495509"/>
            <a:chOff x="19692310" y="13119240"/>
            <a:chExt cx="5291328" cy="6495509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1" y="13580905"/>
              <a:ext cx="2645664" cy="1984248"/>
            </a:xfrm>
            <a:prstGeom prst="rect">
              <a:avLst/>
            </a:prstGeom>
          </p:spPr>
        </p:pic>
        <p:sp>
          <p:nvSpPr>
            <p:cNvPr id="152" name="TextBox 151"/>
            <p:cNvSpPr txBox="1"/>
            <p:nvPr/>
          </p:nvSpPr>
          <p:spPr>
            <a:xfrm>
              <a:off x="20932290" y="13119240"/>
              <a:ext cx="27937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>
                  <a:latin typeface="Arial"/>
                  <a:cs typeface="Arial"/>
                </a:rPr>
                <a:t>M</a:t>
              </a:r>
              <a:r>
                <a:rPr lang="en-US" sz="2400" b="1" u="sng" dirty="0" smtClean="0">
                  <a:latin typeface="Arial"/>
                  <a:cs typeface="Arial"/>
                </a:rPr>
                <a:t>sn2</a:t>
              </a:r>
              <a:endParaRPr lang="en-US" sz="2000" b="1" dirty="0" smtClean="0">
                <a:latin typeface="Arial"/>
                <a:cs typeface="Arial"/>
              </a:endParaRPr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3565217"/>
              <a:ext cx="2645664" cy="1984248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3" y="15642807"/>
              <a:ext cx="2645664" cy="1984248"/>
            </a:xfrm>
            <a:prstGeom prst="rect">
              <a:avLst/>
            </a:prstGeom>
          </p:spPr>
        </p:pic>
        <p:pic>
          <p:nvPicPr>
            <p:cNvPr id="167" name="Picture 166" descr="MSN2.jp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5" y="15629540"/>
              <a:ext cx="2645663" cy="1984248"/>
            </a:xfrm>
            <a:prstGeom prst="rect">
              <a:avLst/>
            </a:prstGeom>
          </p:spPr>
        </p:pic>
        <p:pic>
          <p:nvPicPr>
            <p:cNvPr id="171" name="Picture 170" descr="MSN2.jpg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2310" y="17630501"/>
              <a:ext cx="2645664" cy="1984248"/>
            </a:xfrm>
            <a:prstGeom prst="rect">
              <a:avLst/>
            </a:prstGeom>
          </p:spPr>
        </p:pic>
        <p:pic>
          <p:nvPicPr>
            <p:cNvPr id="176" name="Picture 175" descr="MSN2.jpg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7974" y="17627055"/>
              <a:ext cx="2645664" cy="1984248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3165741" y="6797564"/>
            <a:ext cx="5028412" cy="3308962"/>
            <a:chOff x="62909" y="1412069"/>
            <a:chExt cx="3429000" cy="2290719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3" t="994" r="5297" b="5577"/>
            <a:stretch/>
          </p:blipFill>
          <p:spPr>
            <a:xfrm>
              <a:off x="62909" y="1412069"/>
              <a:ext cx="3429000" cy="2290719"/>
            </a:xfrm>
            <a:prstGeom prst="rect">
              <a:avLst/>
            </a:prstGeom>
          </p:spPr>
        </p:pic>
        <p:sp>
          <p:nvSpPr>
            <p:cNvPr id="110" name="Rectangle 109"/>
            <p:cNvSpPr/>
            <p:nvPr/>
          </p:nvSpPr>
          <p:spPr>
            <a:xfrm>
              <a:off x="690369" y="352801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2781" y="258895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542502" y="260493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168772" y="162358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8168608" y="7076165"/>
            <a:ext cx="4850747" cy="3027255"/>
            <a:chOff x="8360875" y="1590760"/>
            <a:chExt cx="3429000" cy="2125980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t="7184" r="6346" b="7604"/>
            <a:stretch/>
          </p:blipFill>
          <p:spPr>
            <a:xfrm>
              <a:off x="8360875" y="1590760"/>
              <a:ext cx="3429000" cy="2125980"/>
            </a:xfrm>
            <a:prstGeom prst="rect">
              <a:avLst/>
            </a:prstGeom>
          </p:spPr>
        </p:pic>
        <p:sp>
          <p:nvSpPr>
            <p:cNvPr id="122" name="Rectangle 121"/>
            <p:cNvSpPr/>
            <p:nvPr/>
          </p:nvSpPr>
          <p:spPr>
            <a:xfrm>
              <a:off x="8401049" y="256093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408567" y="16199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691810" y="253945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408192" y="355624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3022564" y="7024441"/>
            <a:ext cx="5445061" cy="3072566"/>
            <a:chOff x="3925606" y="1582215"/>
            <a:chExt cx="3429000" cy="1933891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" t="6636" r="6209" b="11588"/>
            <a:stretch/>
          </p:blipFill>
          <p:spPr>
            <a:xfrm>
              <a:off x="3925606" y="1582215"/>
              <a:ext cx="3429000" cy="1933891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6336506" y="244316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05637" y="162228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93356" y="244200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990975" y="337441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8355782" y="6894244"/>
            <a:ext cx="4991028" cy="3298110"/>
            <a:chOff x="105638" y="4436510"/>
            <a:chExt cx="3429000" cy="2265062"/>
          </a:xfrm>
        </p:grpSpPr>
        <p:pic>
          <p:nvPicPr>
            <p:cNvPr id="136" name="Content Placeholder 6" descr="dGLN3 Network--Weighted.png"/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5" t="4033" b="1060"/>
            <a:stretch/>
          </p:blipFill>
          <p:spPr>
            <a:xfrm>
              <a:off x="105638" y="4436510"/>
              <a:ext cx="3429000" cy="2265062"/>
            </a:xfrm>
            <a:prstGeom prst="rect">
              <a:avLst/>
            </a:prstGeom>
          </p:spPr>
        </p:pic>
        <p:sp>
          <p:nvSpPr>
            <p:cNvPr id="137" name="Rectangle 136"/>
            <p:cNvSpPr/>
            <p:nvPr/>
          </p:nvSpPr>
          <p:spPr>
            <a:xfrm>
              <a:off x="3189493" y="458748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577512" y="5557136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72155" y="5553023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41275" y="646742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3380691" y="6850017"/>
            <a:ext cx="4895038" cy="3249815"/>
            <a:chOff x="4335805" y="4358744"/>
            <a:chExt cx="3429000" cy="2299958"/>
          </a:xfrm>
        </p:grpSpPr>
        <p:pic>
          <p:nvPicPr>
            <p:cNvPr id="177" name="Content Placeholder 4" descr="dHAP4 Network--Weighted.png"/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9" t="1100" r="1512" b="3875"/>
            <a:stretch/>
          </p:blipFill>
          <p:spPr>
            <a:xfrm>
              <a:off x="4335805" y="4358744"/>
              <a:ext cx="3429000" cy="2299958"/>
            </a:xfrm>
            <a:prstGeom prst="rect">
              <a:avLst/>
            </a:prstGeom>
          </p:spPr>
        </p:pic>
        <p:sp>
          <p:nvSpPr>
            <p:cNvPr id="178" name="Rectangle 177"/>
            <p:cNvSpPr/>
            <p:nvPr/>
          </p:nvSpPr>
          <p:spPr>
            <a:xfrm>
              <a:off x="4378188" y="5541115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959211" y="6495280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809443" y="5562631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433330" y="4570814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38376981" y="6986418"/>
            <a:ext cx="4680829" cy="3084741"/>
            <a:chOff x="8183192" y="4453602"/>
            <a:chExt cx="3429000" cy="2160740"/>
          </a:xfrm>
        </p:grpSpPr>
        <p:pic>
          <p:nvPicPr>
            <p:cNvPr id="183" name="Content Placeholder 6" descr="dZAP1 Network--Weighted.png"/>
            <p:cNvPicPr>
              <a:picLocks noChangeAspect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7" t="4866" r="3016" b="5321"/>
            <a:stretch/>
          </p:blipFill>
          <p:spPr>
            <a:xfrm>
              <a:off x="8183192" y="4453602"/>
              <a:ext cx="3429000" cy="2160740"/>
            </a:xfrm>
            <a:prstGeom prst="rect">
              <a:avLst/>
            </a:prstGeom>
          </p:spPr>
        </p:pic>
        <p:sp>
          <p:nvSpPr>
            <p:cNvPr id="184" name="Rectangle 183"/>
            <p:cNvSpPr/>
            <p:nvPr/>
          </p:nvSpPr>
          <p:spPr>
            <a:xfrm>
              <a:off x="8258257" y="554587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0663319" y="5550639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1278788" y="4568432"/>
              <a:ext cx="278606" cy="107157"/>
            </a:xfrm>
            <a:prstGeom prst="rect">
              <a:avLst/>
            </a:prstGeom>
            <a:solidFill>
              <a:srgbClr val="FFFF7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41006"/>
              </p:ext>
            </p:extLst>
          </p:nvPr>
        </p:nvGraphicFramePr>
        <p:xfrm>
          <a:off x="38368677" y="13641400"/>
          <a:ext cx="3693843" cy="2182920"/>
        </p:xfrm>
        <a:graphic>
          <a:graphicData uri="http://schemas.openxmlformats.org/drawingml/2006/table">
            <a:tbl>
              <a:tblPr/>
              <a:tblGrid>
                <a:gridCol w="948419"/>
                <a:gridCol w="686356"/>
                <a:gridCol w="686356"/>
                <a:gridCol w="686356"/>
                <a:gridCol w="686356"/>
              </a:tblGrid>
              <a:tr h="42792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Within Strain ANOVA                                                        Benjamini and Hochberg Corrected </a:t>
                      </a:r>
                      <a:r>
                        <a:rPr lang="en-US" sz="13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-values 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cin5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hmo1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msn2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yhp1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Wild Type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0.0662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0.0397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0.3056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0.1743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∆cin5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0.6188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0.0022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0.2208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99CC"/>
                          </a:solidFill>
                          <a:effectLst/>
                          <a:latin typeface="Arial" panose="020B0604020202020204" pitchFamily="34" charset="0"/>
                        </a:rPr>
                        <a:t>0.8684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∆gln3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0.0163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0.0025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0.3427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0.0433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∆hap4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0.0112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0.4244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0.0168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∆hmo1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0.4113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0.5758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0.8021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0.8152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∆zap1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0.026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0.0011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0.0836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0.0653</a:t>
                      </a:r>
                    </a:p>
                  </a:txBody>
                  <a:tcPr marL="12536" marR="12536" marT="125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9" name="TextBox 188"/>
          <p:cNvSpPr txBox="1"/>
          <p:nvPr/>
        </p:nvSpPr>
        <p:spPr>
          <a:xfrm>
            <a:off x="878367" y="10636100"/>
            <a:ext cx="69570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Arial"/>
                <a:cs typeface="Arial"/>
              </a:rPr>
              <a:t>L</a:t>
            </a:r>
            <a:r>
              <a:rPr lang="en-US" sz="2000" b="1" dirty="0" smtClean="0">
                <a:latin typeface="Arial"/>
                <a:cs typeface="Arial"/>
              </a:rPr>
              <a:t>ittle is known about which transcription factors regulate this response.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The Dahlquist Lab studies the global transcriptional response to cold shock using DNA microarrays, which measure the level of mRNA expression for all 6000 yeast genes. 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have collected expression data from the wild type strain and five transcription factor deletion strains (</a:t>
            </a:r>
            <a:r>
              <a:rPr lang="en-US" sz="2000" b="1" i="1" dirty="0" smtClean="0">
                <a:latin typeface="Arial"/>
                <a:cs typeface="Arial"/>
              </a:rPr>
              <a:t>Δcin5, Δgln3, Δhmo1, </a:t>
            </a:r>
            <a:r>
              <a:rPr lang="en-US" sz="2000" b="1" i="1" dirty="0">
                <a:latin typeface="Arial"/>
                <a:cs typeface="Arial"/>
              </a:rPr>
              <a:t>Δzap1, </a:t>
            </a:r>
            <a:r>
              <a:rPr lang="en-US" sz="2000" b="1" i="1" dirty="0" smtClean="0">
                <a:latin typeface="Arial"/>
                <a:cs typeface="Arial"/>
              </a:rPr>
              <a:t>Δhap4 </a:t>
            </a:r>
            <a:r>
              <a:rPr lang="en-US" sz="2000" b="1" dirty="0" smtClean="0">
                <a:latin typeface="Arial"/>
                <a:cs typeface="Arial"/>
              </a:rPr>
              <a:t>) before cold shock at 30°C and after 15, 30, and 60 minutes of cold shock at 13°C.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We use mathematical modeling to determine the relative influence of each transcription factor in the GRN that controls the cold shock response.</a:t>
            </a:r>
            <a:endParaRPr lang="en-US" sz="2000" b="1" dirty="0">
              <a:latin typeface="Arial"/>
              <a:cs typeface="Arial"/>
            </a:endParaRPr>
          </a:p>
        </p:txBody>
      </p:sp>
      <p:graphicFrame>
        <p:nvGraphicFramePr>
          <p:cNvPr id="190" name="Table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98526"/>
              </p:ext>
            </p:extLst>
          </p:nvPr>
        </p:nvGraphicFramePr>
        <p:xfrm>
          <a:off x="6666871" y="18451994"/>
          <a:ext cx="5353052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635"/>
                <a:gridCol w="1017635"/>
                <a:gridCol w="669832"/>
                <a:gridCol w="895350"/>
                <a:gridCol w="895350"/>
                <a:gridCol w="857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Strain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Wild-type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∆cin5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∆gln3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∆hap4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∆zap1 </a:t>
                      </a:r>
                      <a:endParaRPr lang="en-US" sz="14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 genes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1936 (31%)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1683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(28%)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1794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1859 (30%)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2" name="TextBox 191"/>
          <p:cNvSpPr txBox="1"/>
          <p:nvPr/>
        </p:nvSpPr>
        <p:spPr>
          <a:xfrm>
            <a:off x="829115" y="16278681"/>
            <a:ext cx="11640312" cy="89255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/>
                <a:cs typeface="Arial"/>
              </a:rPr>
              <a:t>Microarray Data from the Dahlquist Lab Was </a:t>
            </a:r>
            <a:r>
              <a:rPr lang="en-US" sz="2600" b="1" dirty="0">
                <a:latin typeface="Arial"/>
                <a:cs typeface="Arial"/>
              </a:rPr>
              <a:t>Used to Derive a Family of Related GRNs from the YEASTRACT Database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1577999" y="30319807"/>
            <a:ext cx="1160515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Abdulrehman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D., Monteiro, P., Teixeira, M., Mira, N.,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Lourenço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A., Santos, S.,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Cabrito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T., Francisco, A., Madeira, S., Aires, R., Oliveira, A.,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Sá-Correia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I., &amp; Freitas, A. (2011). YEASTRACT: providing a programmatic access to curated transcriptional regulatory associations in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through a web services interface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Nucl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 Acids Res., 39: D136-D140, Oxford University Press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K., Fitzpatrick, B., Camacho, E.,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Entzminger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S., &amp;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Wanner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N. (2015). Parameter Estimation for Gene Regulatory Networks from Microarray Data: Cold Shock Response in Saccharomyces cerevisiae.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Bulletin Of Mathematical Biology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(8), 1457-1492. http://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dx.doi.org/10.1007/s11538-015-0092-6.</a:t>
            </a:r>
            <a:b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GRNsight - Home. 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March 10,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2016, from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http://dondi.github.io/GRNsight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/.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GRNmap – Home..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n.d.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). Retrieved March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10, 2016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from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4"/>
              </a:rPr>
              <a:t>https://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4"/>
              </a:rPr>
              <a:t>github.com/kdahlquist/GRNmap</a:t>
            </a:r>
            <a:endParaRPr lang="en-US" sz="1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Neymotin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Athanasiadou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R., and Gresham D. (2014). Determination of in vivo RNA kinetics using RATE-seq. 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20, 1645-1652.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3183644" y="10403345"/>
            <a:ext cx="24473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GRNsight automatically generates weighted network graphs from the output spreadsheets produced by GRNmap.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absolute value of the weight parameters are divided by the largest value, which distributes them between 0 and 1. Line thickness is on a linear scale with thin lines near 0 and thick lines near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weights are colored magenta to indicate activation; negative weights are colored cyan to indicate repression.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Weights within 0.05 of zero are colored grey to denote negligible influence on the target gene.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motif appears to begin with Hmo1 and terminates with Yhp1, traveling through Msn2 and Cin5.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3133069" y="30921215"/>
            <a:ext cx="17627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to compare to the </a:t>
            </a:r>
            <a:r>
              <a:rPr lang="en-US" sz="1800" b="1" dirty="0" smtClean="0">
                <a:latin typeface="Arial"/>
                <a:cs typeface="Arial"/>
              </a:rPr>
              <a:t>∆hap4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YEASTRACT-derived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were created from the same 15 genes, but with 28 random connections.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networks allow for a control against which to compare the performance of the YEASTRACT-derived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ratios of Least Squares Error to the minimum Least Squares Error were generally higher for the random networks than the database-derived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Both trends indicate that the database-derived network is modeled better by GRNmap than the random networks, although further analysis is needed. 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159034" y="16140422"/>
            <a:ext cx="575758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better fit dynamics from the model correspond to significant p-values (&lt;0.05) for the gene within each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strain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of the expression plot profiles for Msn2 and Yhp1 appear similar while the dynamics of Cin5 and Hmo1 are modeled alike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Similar dynamics suggest that these genes are in a circuit with similar behaviors and responses to cold shock.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3045340" y="25660666"/>
            <a:ext cx="1658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threshold_b values indicate whether the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 or activation inputs are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stronger.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instance, MSN2 appears to be strongly repressed in both </a:t>
            </a:r>
            <a:r>
              <a:rPr lang="en-US" sz="2000" b="1" dirty="0" smtClean="0">
                <a:latin typeface="Arial"/>
                <a:cs typeface="Arial"/>
              </a:rPr>
              <a:t>∆cin5 networks and the ∆zap1 </a:t>
            </a:r>
            <a:r>
              <a:rPr lang="en-US" sz="2000" b="1" dirty="0" smtClean="0">
                <a:latin typeface="Arial"/>
                <a:cs typeface="Arial"/>
              </a:rPr>
              <a:t>network, whereas it is strongly activated in the wild-type</a:t>
            </a:r>
            <a:r>
              <a:rPr lang="en-US" sz="2000" b="1" dirty="0" smtClean="0">
                <a:latin typeface="Arial"/>
                <a:cs typeface="Arial"/>
              </a:rPr>
              <a:t>, ∆gln3, and ∆hap4 networks.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6" name="Chart 1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5286333"/>
              </p:ext>
            </p:extLst>
          </p:nvPr>
        </p:nvGraphicFramePr>
        <p:xfrm>
          <a:off x="17500978" y="28035400"/>
          <a:ext cx="9112875" cy="2824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5"/>
          </a:graphicData>
        </a:graphic>
      </p:graphicFrame>
      <p:sp>
        <p:nvSpPr>
          <p:cNvPr id="155" name="Title 1"/>
          <p:cNvSpPr txBox="1">
            <a:spLocks/>
          </p:cNvSpPr>
          <p:nvPr/>
        </p:nvSpPr>
        <p:spPr>
          <a:xfrm>
            <a:off x="17048683" y="27470940"/>
            <a:ext cx="10093296" cy="677136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Least Squares Error of 10 Random 15-Gene 28-Edge Networks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8295373" y="29646637"/>
            <a:ext cx="81838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/>
          <p:cNvGrpSpPr/>
          <p:nvPr/>
        </p:nvGrpSpPr>
        <p:grpSpPr>
          <a:xfrm>
            <a:off x="13943187" y="13395527"/>
            <a:ext cx="21977546" cy="4407672"/>
            <a:chOff x="13943187" y="13395527"/>
            <a:chExt cx="21977546" cy="4407672"/>
          </a:xfrm>
        </p:grpSpPr>
        <p:sp>
          <p:nvSpPr>
            <p:cNvPr id="159" name="TextBox 158"/>
            <p:cNvSpPr txBox="1"/>
            <p:nvPr/>
          </p:nvSpPr>
          <p:spPr>
            <a:xfrm>
              <a:off x="14097627" y="1347211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Wild-type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097627" y="1543234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(17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6676877" y="1544196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gln3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3943187" y="1746907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hap4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6570003" y="1744943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zap1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620346" y="13460021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(14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20208881" y="13424898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Wild-type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0181585" y="15426076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(17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2733539" y="1542204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gln3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245513" y="1744943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hap4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2910171" y="1748410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zap1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2731600" y="13453749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(14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6282191" y="13448564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Wild-type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6173007" y="15477038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(17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8806849" y="154457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gln3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6277879" y="17514041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hap4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8983481" y="17480473"/>
              <a:ext cx="8460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zap1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8818558" y="133955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(14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2410844" y="13587156"/>
              <a:ext cx="8889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Wild-type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2186575" y="15602142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(17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4670289" y="15598113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gln3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2346039" y="17557257"/>
              <a:ext cx="851425" cy="245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hap4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4722942" y="13547927"/>
              <a:ext cx="11977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Arial"/>
                  <a:cs typeface="Arial"/>
                </a:rPr>
                <a:t>∆</a:t>
              </a:r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cin5 (14 gene)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16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4395</TotalTime>
  <Words>1438</Words>
  <Application>Microsoft Office PowerPoint</Application>
  <PresentationFormat>Custom</PresentationFormat>
  <Paragraphs>187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</vt:lpstr>
      <vt:lpstr>Calibri</vt:lpstr>
      <vt:lpstr>Times New Roman</vt:lpstr>
      <vt:lpstr>Office Theme</vt:lpstr>
      <vt:lpstr>Equation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Williams</dc:creator>
  <cp:lastModifiedBy>Klein, Brandon</cp:lastModifiedBy>
  <cp:revision>496</cp:revision>
  <dcterms:created xsi:type="dcterms:W3CDTF">2015-02-26T23:10:39Z</dcterms:created>
  <dcterms:modified xsi:type="dcterms:W3CDTF">2017-01-26T04:26:40Z</dcterms:modified>
</cp:coreProperties>
</file>